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66" r:id="rId3"/>
    <p:sldId id="267" r:id="rId4"/>
  </p:sldIdLst>
  <p:sldSz cx="9906000" cy="6858000" type="A4"/>
  <p:notesSz cx="6858000" cy="9144000"/>
  <p:defaultTextStyle>
    <a:defPPr>
      <a:defRPr lang="ru-RU"/>
    </a:defPPr>
    <a:lvl1pPr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12763" indent="-55563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025525" indent="-111125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538288" indent="-166688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1050" indent="-222250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8CB9"/>
    <a:srgbClr val="5D5D5D"/>
    <a:srgbClr val="999999"/>
    <a:srgbClr val="F19759"/>
    <a:srgbClr val="EF8B47"/>
    <a:srgbClr val="ED7A2B"/>
    <a:srgbClr val="EC7320"/>
    <a:srgbClr val="F0904E"/>
    <a:srgbClr val="ED7D31"/>
    <a:srgbClr val="D77F0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1176" y="-7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20D80-BD70-4766-BEE6-74AC12E77669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A1E23-BF9C-481E-AE32-9E0A6BBB52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5342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79796906-0DF9-4ABC-89A8-3B02B9A31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828"/>
            <a:ext cx="84201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2" y="486615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Century Schoolbook" panose="02040604050505020304" pitchFamily="18" charset="0"/>
              </a:defRPr>
            </a:lvl1pPr>
            <a:lvl2pPr marL="585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0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55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25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10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95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80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822231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E8A40005-5E21-4239-A336-2287BDCB6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3432612-C092-4F9B-957D-76AAA4086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0664" y="5127302"/>
            <a:ext cx="1000012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575" tIns="51283" rIns="102575" bIns="51283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58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417" y="1606884"/>
            <a:ext cx="7930746" cy="4829254"/>
          </a:xfrm>
        </p:spPr>
        <p:txBody>
          <a:bodyPr/>
          <a:lstStyle>
            <a:lvl1pPr marL="407794" indent="0">
              <a:buFontTx/>
              <a:buNone/>
              <a:defRPr b="1">
                <a:latin typeface="Century Schoolbook" panose="02040604050505020304" pitchFamily="18" charset="0"/>
              </a:defRPr>
            </a:lvl1pPr>
            <a:lvl2pPr marL="404274" indent="3616">
              <a:defRPr>
                <a:latin typeface="Century Schoolbook" panose="02040604050505020304" pitchFamily="18" charset="0"/>
              </a:defRPr>
            </a:lvl2pPr>
            <a:lvl3pPr marL="705246" indent="-292066">
              <a:tabLst/>
              <a:defRPr>
                <a:latin typeface="Century Schoolbook" panose="02040604050505020304" pitchFamily="18" charset="0"/>
              </a:defRPr>
            </a:lvl3pPr>
            <a:lvl4pPr marL="0" indent="404274">
              <a:lnSpc>
                <a:spcPts val="2050"/>
              </a:lnSpc>
              <a:spcBef>
                <a:spcPts val="456"/>
              </a:spcBef>
              <a:defRPr>
                <a:latin typeface="Century Schoolbook" panose="02040604050505020304" pitchFamily="18" charset="0"/>
              </a:defRPr>
            </a:lvl4pPr>
            <a:lvl5pPr>
              <a:lnSpc>
                <a:spcPts val="2050"/>
              </a:lnSpc>
              <a:spcBef>
                <a:spcPts val="456"/>
              </a:spcBef>
              <a:buNone/>
              <a:defRPr>
                <a:latin typeface="Century Schoolbook" panose="02040604050505020304" pitchFamily="18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9" y="501154"/>
            <a:ext cx="7948624" cy="1105803"/>
          </a:xfrm>
        </p:spPr>
        <p:txBody>
          <a:bodyPr/>
          <a:lstStyle>
            <a:lvl1pPr marL="0" marR="0" indent="0" defTabSz="11701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>
                <a:latin typeface="Century Schoolbook" panose="02040604050505020304" pitchFamily="18" charset="0"/>
              </a:defRPr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6" name="Номер слайда 13">
            <a:extLst>
              <a:ext uri="{FF2B5EF4-FFF2-40B4-BE49-F238E27FC236}">
                <a16:creationId xmlns="" xmlns:a16="http://schemas.microsoft.com/office/drawing/2014/main" id="{8AEA64BF-A719-42BC-9393-2CEF874094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566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A75E97B8-F760-4890-AD8C-51F5798A7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417" y="1606884"/>
            <a:ext cx="7930746" cy="4829254"/>
          </a:xfrm>
        </p:spPr>
        <p:txBody>
          <a:bodyPr/>
          <a:lstStyle>
            <a:lvl1pPr marL="407794" indent="0">
              <a:buFontTx/>
              <a:buNone/>
              <a:defRPr b="1">
                <a:latin typeface="Century Schoolbook" panose="02040604050505020304" pitchFamily="18" charset="0"/>
              </a:defRPr>
            </a:lvl1pPr>
            <a:lvl2pPr marL="407794" indent="0">
              <a:defRPr>
                <a:latin typeface="Century Schoolbook" panose="02040604050505020304" pitchFamily="18" charset="0"/>
              </a:defRPr>
            </a:lvl2pPr>
            <a:lvl3pPr marL="705246" indent="-292066">
              <a:defRPr>
                <a:latin typeface="Century Schoolbook" panose="02040604050505020304" pitchFamily="18" charset="0"/>
              </a:defRPr>
            </a:lvl3pPr>
            <a:lvl4pPr marL="0" indent="404274">
              <a:defRPr>
                <a:latin typeface="Century Schoolbook" panose="02040604050505020304" pitchFamily="18" charset="0"/>
              </a:defRPr>
            </a:lvl4pPr>
            <a:lvl5pPr marL="1609963" indent="0">
              <a:buNone/>
              <a:defRPr>
                <a:latin typeface="Century Schoolbook" panose="02040604050505020304" pitchFamily="18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1" y="501154"/>
            <a:ext cx="7949393" cy="1105803"/>
          </a:xfrm>
        </p:spPr>
        <p:txBody>
          <a:bodyPr/>
          <a:lstStyle>
            <a:lvl1pPr marL="0" marR="0" indent="0" defTabSz="11701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>
                <a:latin typeface="Century Schoolbook" panose="02040604050505020304" pitchFamily="18" charset="0"/>
              </a:defRPr>
            </a:lvl1pPr>
          </a:lstStyle>
          <a:p>
            <a:pPr lvl="0"/>
            <a:endParaRPr lang="ru-RU" noProof="0" dirty="0"/>
          </a:p>
        </p:txBody>
      </p:sp>
      <p:sp>
        <p:nvSpPr>
          <p:cNvPr id="5" name="Номер слайда 19">
            <a:extLst>
              <a:ext uri="{FF2B5EF4-FFF2-40B4-BE49-F238E27FC236}">
                <a16:creationId xmlns="" xmlns:a16="http://schemas.microsoft.com/office/drawing/2014/main" id="{7F29D2C0-4C72-4ABE-8740-07943B6746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5559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2C755287-F038-4498-AB57-CA50A6274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417" y="1012506"/>
            <a:ext cx="7930746" cy="2024630"/>
          </a:xfrm>
        </p:spPr>
        <p:txBody>
          <a:bodyPr anchor="t"/>
          <a:lstStyle>
            <a:lvl1pPr algn="l">
              <a:defRPr sz="3600" b="1" cap="all"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417" y="3429722"/>
            <a:ext cx="7930746" cy="3006404"/>
          </a:xfrm>
        </p:spPr>
        <p:txBody>
          <a:bodyPr/>
          <a:lstStyle>
            <a:lvl1pPr marL="0" indent="0">
              <a:buNone/>
              <a:defRPr sz="263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  <a:lvl2pPr marL="585075" indent="0">
              <a:buNone/>
              <a:defRPr sz="2358">
                <a:solidFill>
                  <a:schemeClr val="tx1">
                    <a:tint val="75000"/>
                  </a:schemeClr>
                </a:solidFill>
              </a:defRPr>
            </a:lvl2pPr>
            <a:lvl3pPr marL="1170142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3pPr>
            <a:lvl4pPr marL="1755210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4pPr>
            <a:lvl5pPr marL="2340288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5pPr>
            <a:lvl6pPr marL="2925366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6pPr>
            <a:lvl7pPr marL="3510434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7pPr>
            <a:lvl8pPr marL="4095517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8pPr>
            <a:lvl9pPr marL="468057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омер слайда 13">
            <a:extLst>
              <a:ext uri="{FF2B5EF4-FFF2-40B4-BE49-F238E27FC236}">
                <a16:creationId xmlns="" xmlns:a16="http://schemas.microsoft.com/office/drawing/2014/main" id="{E9651ED6-17A7-447D-AADC-B0D65CAEA7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3260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5BF1BD4E-B0C8-42DF-8A0B-B4F130574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70"/>
            <a:ext cx="7948624" cy="1105804"/>
          </a:xfrm>
        </p:spPr>
        <p:txBody>
          <a:bodyPr/>
          <a:lstStyle>
            <a:lvl1pPr algn="l">
              <a:defRPr sz="3600"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9" y="1606871"/>
            <a:ext cx="3922494" cy="4695797"/>
          </a:xfrm>
        </p:spPr>
        <p:txBody>
          <a:bodyPr/>
          <a:lstStyle>
            <a:lvl1pPr>
              <a:defRPr sz="3719">
                <a:latin typeface="Century Schoolbook" panose="02040604050505020304" pitchFamily="18" charset="0"/>
              </a:defRPr>
            </a:lvl1pPr>
            <a:lvl2pPr>
              <a:defRPr sz="3084">
                <a:latin typeface="Century Schoolbook" panose="02040604050505020304" pitchFamily="18" charset="0"/>
              </a:defRPr>
            </a:lvl2pPr>
            <a:lvl3pPr>
              <a:defRPr sz="2630">
                <a:latin typeface="Century Schoolbook" panose="02040604050505020304" pitchFamily="18" charset="0"/>
              </a:defRPr>
            </a:lvl3pPr>
            <a:lvl4pPr>
              <a:defRPr sz="2358">
                <a:latin typeface="Century Schoolbook" panose="02040604050505020304" pitchFamily="18" charset="0"/>
              </a:defRPr>
            </a:lvl4pPr>
            <a:lvl5pPr>
              <a:defRPr sz="2358">
                <a:latin typeface="Century Schoolbook" panose="02040604050505020304" pitchFamily="18" charset="0"/>
              </a:defRPr>
            </a:lvl5pPr>
            <a:lvl6pPr>
              <a:defRPr sz="2358"/>
            </a:lvl6pPr>
            <a:lvl7pPr>
              <a:defRPr sz="2358"/>
            </a:lvl7pPr>
            <a:lvl8pPr>
              <a:defRPr sz="2358"/>
            </a:lvl8pPr>
            <a:lvl9pPr>
              <a:defRPr sz="235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455" y="1606871"/>
            <a:ext cx="3948639" cy="4695797"/>
          </a:xfrm>
        </p:spPr>
        <p:txBody>
          <a:bodyPr/>
          <a:lstStyle>
            <a:lvl1pPr>
              <a:defRPr sz="3719">
                <a:latin typeface="Century Schoolbook" panose="02040604050505020304" pitchFamily="18" charset="0"/>
              </a:defRPr>
            </a:lvl1pPr>
            <a:lvl2pPr>
              <a:defRPr sz="3084">
                <a:latin typeface="Century Schoolbook" panose="02040604050505020304" pitchFamily="18" charset="0"/>
              </a:defRPr>
            </a:lvl2pPr>
            <a:lvl3pPr>
              <a:defRPr sz="2630">
                <a:latin typeface="Century Schoolbook" panose="02040604050505020304" pitchFamily="18" charset="0"/>
              </a:defRPr>
            </a:lvl3pPr>
            <a:lvl4pPr>
              <a:defRPr sz="2358">
                <a:latin typeface="Century Schoolbook" panose="02040604050505020304" pitchFamily="18" charset="0"/>
              </a:defRPr>
            </a:lvl4pPr>
            <a:lvl5pPr>
              <a:defRPr sz="2358">
                <a:latin typeface="Century Schoolbook" panose="02040604050505020304" pitchFamily="18" charset="0"/>
              </a:defRPr>
            </a:lvl5pPr>
            <a:lvl6pPr>
              <a:defRPr sz="2358"/>
            </a:lvl6pPr>
            <a:lvl7pPr>
              <a:defRPr sz="2358"/>
            </a:lvl7pPr>
            <a:lvl8pPr>
              <a:defRPr sz="2358"/>
            </a:lvl8pPr>
            <a:lvl9pPr>
              <a:defRPr sz="2358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12">
            <a:extLst>
              <a:ext uri="{FF2B5EF4-FFF2-40B4-BE49-F238E27FC236}">
                <a16:creationId xmlns="" xmlns:a16="http://schemas.microsoft.com/office/drawing/2014/main" id="{BB52E7B3-1B59-4191-8825-C46C51BB2C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485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B48F742-128A-42A9-8B83-4DE25F052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70"/>
            <a:ext cx="8519513" cy="1105804"/>
          </a:xfrm>
        </p:spPr>
        <p:txBody>
          <a:bodyPr/>
          <a:lstStyle>
            <a:lvl1pPr algn="l">
              <a:defRPr sz="3600">
                <a:latin typeface="Century Schoolbook" panose="02040604050505020304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10">
            <a:extLst>
              <a:ext uri="{FF2B5EF4-FFF2-40B4-BE49-F238E27FC236}">
                <a16:creationId xmlns="" xmlns:a16="http://schemas.microsoft.com/office/drawing/2014/main" id="{5C47CA2C-9C2A-4E1D-8B8C-C9091859B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1">
            <a:extLst>
              <a:ext uri="{FF2B5EF4-FFF2-40B4-BE49-F238E27FC236}">
                <a16:creationId xmlns="" xmlns:a16="http://schemas.microsoft.com/office/drawing/2014/main" id="{58B7D06F-DECC-49C2-AFA4-5CB0419B3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Нижний колонтитул 12">
            <a:extLst>
              <a:ext uri="{FF2B5EF4-FFF2-40B4-BE49-F238E27FC236}">
                <a16:creationId xmlns="" xmlns:a16="http://schemas.microsoft.com/office/drawing/2014/main" id="{22801889-0483-4C07-9D9E-0652AE4E5C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4499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A49E144-BA3B-4CF9-B571-2791313EE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228FBB9-7D15-40AA-AC7F-3BB480CD1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D545631F-EA6F-473F-8B9F-69EF80DC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3635" y="5873144"/>
            <a:ext cx="614713" cy="652251"/>
          </a:xfrm>
        </p:spPr>
        <p:txBody>
          <a:bodyPr/>
          <a:lstStyle>
            <a:lvl1pPr>
              <a:defRPr/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021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F9F600DC-B5E5-4661-9390-440105901F2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83835" y="489549"/>
            <a:ext cx="7955977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F4505FD5-205C-4730-ADA8-4A6D710304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83835" y="1599673"/>
            <a:ext cx="7955977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00A0F77-416B-4C55-854F-7EC61B56A3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95595" y="6356933"/>
            <a:ext cx="2311792" cy="364281"/>
          </a:xfrm>
          <a:prstGeom prst="rect">
            <a:avLst/>
          </a:prstGeom>
        </p:spPr>
        <p:txBody>
          <a:bodyPr vert="horz" lIns="102642" tIns="51318" rIns="102642" bIns="51318" rtlCol="0" anchor="ctr"/>
          <a:lstStyle>
            <a:lvl1pPr algn="l" defTabSz="930822" fontAlgn="auto">
              <a:spcBef>
                <a:spcPts val="0"/>
              </a:spcBef>
              <a:spcAft>
                <a:spcPts val="0"/>
              </a:spcAft>
              <a:defRPr sz="163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6250A79-E6C1-4A27-8C49-29BF74C26F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3864" y="6356933"/>
            <a:ext cx="3138273" cy="364281"/>
          </a:xfrm>
          <a:prstGeom prst="rect">
            <a:avLst/>
          </a:prstGeom>
        </p:spPr>
        <p:txBody>
          <a:bodyPr vert="horz" lIns="102642" tIns="51318" rIns="102642" bIns="51318" rtlCol="0" anchor="ctr"/>
          <a:lstStyle>
            <a:lvl1pPr algn="ctr" defTabSz="930822" fontAlgn="auto">
              <a:spcBef>
                <a:spcPts val="0"/>
              </a:spcBef>
              <a:spcAft>
                <a:spcPts val="0"/>
              </a:spcAft>
              <a:defRPr sz="163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EEDE83A-7298-42D2-9EB8-ECB99DF9D5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17754" y="6041606"/>
            <a:ext cx="672067" cy="632094"/>
          </a:xfrm>
          <a:prstGeom prst="rect">
            <a:avLst/>
          </a:prstGeom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733"/>
              </a:lnSpc>
              <a:defRPr sz="3084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A3A03374-5516-4744-8EA8-879A13A6F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799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hf hdr="0" ftr="0" dt="0"/>
  <p:txStyles>
    <p:titleStyle>
      <a:lvl1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2pPr>
      <a:lvl3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3pPr>
      <a:lvl4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4pPr>
      <a:lvl5pPr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5pPr>
      <a:lvl6pPr marL="414680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6pPr>
      <a:lvl7pPr marL="829361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7pPr>
      <a:lvl8pPr marL="1244041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8pPr>
      <a:lvl9pPr marL="1658722" algn="l" defTabSz="1169168" rtl="0" eaLnBrk="1" fontAlgn="base" hangingPunct="1">
        <a:lnSpc>
          <a:spcPts val="5896"/>
        </a:lnSpc>
        <a:spcBef>
          <a:spcPct val="0"/>
        </a:spcBef>
        <a:spcAft>
          <a:spcPct val="0"/>
        </a:spcAft>
        <a:defRPr sz="4716" b="1">
          <a:solidFill>
            <a:srgbClr val="005AA9"/>
          </a:solidFill>
          <a:latin typeface="Calibri" pitchFamily="34" charset="0"/>
        </a:defRPr>
      </a:lvl9pPr>
    </p:titleStyle>
    <p:bodyStyle>
      <a:lvl1pPr marL="407482" indent="-407482" algn="l" defTabSz="1169168" rtl="0" eaLnBrk="1" fontAlgn="base" hangingPunct="1">
        <a:spcBef>
          <a:spcPct val="20000"/>
        </a:spcBef>
        <a:spcAft>
          <a:spcPct val="0"/>
        </a:spcAft>
        <a:buFont typeface="+mj-lt"/>
        <a:defRPr sz="4172" kern="1200">
          <a:solidFill>
            <a:srgbClr val="005AA9"/>
          </a:solidFill>
          <a:latin typeface="+mj-lt"/>
          <a:ea typeface="+mn-ea"/>
          <a:cs typeface="+mn-cs"/>
        </a:defRPr>
      </a:lvl1pPr>
      <a:lvl2pPr marL="407482" indent="7200" algn="l" defTabSz="1169168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2630" kern="1200">
          <a:solidFill>
            <a:srgbClr val="504F53"/>
          </a:solidFill>
          <a:latin typeface="+mj-lt"/>
          <a:ea typeface="+mn-ea"/>
          <a:cs typeface="+mn-cs"/>
        </a:defRPr>
      </a:lvl2pPr>
      <a:lvl3pPr marL="799124" indent="-290852" algn="l" defTabSz="1169168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30" kern="1200">
          <a:solidFill>
            <a:srgbClr val="504F53"/>
          </a:solidFill>
          <a:latin typeface="+mj-lt"/>
          <a:ea typeface="+mn-ea"/>
          <a:cs typeface="+mn-cs"/>
        </a:defRPr>
      </a:lvl3pPr>
      <a:lvl4pPr marL="1451381" indent="-1048220" algn="just" defTabSz="1169168" rtl="0" eaLnBrk="1" fontAlgn="base" hangingPunct="1">
        <a:lnSpc>
          <a:spcPts val="2053"/>
        </a:lnSpc>
        <a:spcBef>
          <a:spcPts val="454"/>
        </a:spcBef>
        <a:spcAft>
          <a:spcPct val="0"/>
        </a:spcAft>
        <a:buFont typeface="Arial" panose="020B0604020202020204" pitchFamily="34" charset="0"/>
        <a:defRPr sz="1905" kern="1200">
          <a:solidFill>
            <a:srgbClr val="504F53"/>
          </a:solidFill>
          <a:latin typeface="+mj-lt"/>
          <a:ea typeface="+mn-ea"/>
          <a:cs typeface="+mn-cs"/>
        </a:defRPr>
      </a:lvl4pPr>
      <a:lvl5pPr marL="1609766" indent="48955" algn="l" defTabSz="1169168" rtl="0" eaLnBrk="1" fontAlgn="base" hangingPunct="1">
        <a:lnSpc>
          <a:spcPts val="2053"/>
        </a:lnSpc>
        <a:spcBef>
          <a:spcPts val="454"/>
        </a:spcBef>
        <a:spcAft>
          <a:spcPct val="0"/>
        </a:spcAft>
        <a:buFont typeface="Arial" panose="020B0604020202020204" pitchFamily="34" charset="0"/>
        <a:defRPr kern="1200">
          <a:solidFill>
            <a:srgbClr val="8D8C90"/>
          </a:solidFill>
          <a:latin typeface="+mj-lt"/>
          <a:ea typeface="+mn-ea"/>
          <a:cs typeface="+mn-cs"/>
        </a:defRPr>
      </a:lvl5pPr>
      <a:lvl6pPr marL="3217904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6pPr>
      <a:lvl7pPr marL="3802977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7pPr>
      <a:lvl8pPr marL="4388054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8pPr>
      <a:lvl9pPr marL="4973132" indent="-292537" algn="l" defTabSz="1170142" rtl="0" eaLnBrk="1" latinLnBrk="0" hangingPunct="1">
        <a:spcBef>
          <a:spcPct val="20000"/>
        </a:spcBef>
        <a:buFont typeface="Arial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1pPr>
      <a:lvl2pPr marL="585075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2pPr>
      <a:lvl3pPr marL="1170142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3pPr>
      <a:lvl4pPr marL="1755210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4pPr>
      <a:lvl5pPr marL="2340288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5pPr>
      <a:lvl6pPr marL="2925366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6pPr>
      <a:lvl7pPr marL="3510434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7pPr>
      <a:lvl8pPr marL="4095517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8pPr>
      <a:lvl9pPr marL="4680579" algn="l" defTabSz="1170142" rtl="0" eaLnBrk="1" latinLnBrk="0" hangingPunct="1">
        <a:defRPr sz="23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D1A8E8-7C5D-432C-A9B4-B338C1E13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Segoe UI Semibold" panose="020B0702040204020203" pitchFamily="34" charset="0"/>
              </a:rPr>
              <a:t>О практике применения санкций за нарушение законодательства о налогах и сборах</a:t>
            </a:r>
            <a:endParaRPr lang="ru-RU" sz="28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DD6147C-76A6-4E87-80A0-178FBCEBAC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white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Нагаева Гузель </a:t>
            </a:r>
            <a:r>
              <a:rPr lang="ru-RU" sz="2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Марвановна</a:t>
            </a:r>
            <a:endParaRPr lang="en-US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аместитель начальника правового отдела</a:t>
            </a:r>
            <a:endParaRPr lang="ru-RU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AD7E4CF-C091-449C-9082-F4728060FA9B}"/>
              </a:ext>
            </a:extLst>
          </p:cNvPr>
          <p:cNvSpPr txBox="1"/>
          <p:nvPr/>
        </p:nvSpPr>
        <p:spPr>
          <a:xfrm>
            <a:off x="4023899" y="6519446"/>
            <a:ext cx="1858202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Москва, 2019 </a:t>
            </a:r>
            <a:r>
              <a:rPr lang="ru-RU" sz="1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  <a:endParaRPr lang="ru-RU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129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Принципы налоговойответственности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Номер слайда 97">
            <a:extLst>
              <a:ext uri="{FF2B5EF4-FFF2-40B4-BE49-F238E27FC236}">
                <a16:creationId xmlns="" xmlns:a16="http://schemas.microsoft.com/office/drawing/2014/main" id="{8080D306-CEF3-4A43-8F24-F257A9042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03374-5516-4744-8EA8-879A13A6F92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 txBox="1">
            <a:spLocks/>
          </p:cNvSpPr>
          <p:nvPr/>
        </p:nvSpPr>
        <p:spPr bwMode="auto">
          <a:xfrm>
            <a:off x="1043587" y="1687133"/>
            <a:ext cx="7920110" cy="412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>
            <a:lvl1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005AA9"/>
                </a:solidFill>
                <a:latin typeface="Century Schoolbook" panose="02040604050505020304" pitchFamily="18" charset="0"/>
                <a:ea typeface="+mj-ea"/>
                <a:cs typeface="+mj-cs"/>
              </a:defRPr>
            </a:lvl1pPr>
            <a:lvl2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5pPr>
            <a:lvl6pPr marL="414680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6pPr>
            <a:lvl7pPr marL="82936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7pPr>
            <a:lvl8pPr marL="124404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8pPr>
            <a:lvl9pPr marL="1658722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/>
              <a:t>определенность налоговой ответственности </a:t>
            </a:r>
            <a:endParaRPr lang="ru-RU" sz="2400" dirty="0" smtClean="0"/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/>
              <a:t>однократность привлечения к налоговой ответственности </a:t>
            </a:r>
            <a:endParaRPr lang="ru-RU" sz="2400" dirty="0" smtClean="0"/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/>
              <a:t>обоснованность привлечения к налоговой ответственности </a:t>
            </a:r>
            <a:endParaRPr lang="ru-RU" sz="2400" dirty="0" smtClean="0"/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ru-RU" sz="2400" dirty="0"/>
              <a:t>принцип презумпции невиновности налогоплательщика, 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ru-RU" sz="2400" dirty="0"/>
              <a:t>индивидуализация при назначении наказания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4033964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189" y="501070"/>
            <a:ext cx="8519513" cy="825454"/>
          </a:xfrm>
        </p:spPr>
        <p:txBody>
          <a:bodyPr/>
          <a:lstStyle/>
          <a:p>
            <a:pPr lvl="0" algn="ctr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Судебные акты</a:t>
            </a:r>
            <a:b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Номер слайда 97">
            <a:extLst>
              <a:ext uri="{FF2B5EF4-FFF2-40B4-BE49-F238E27FC236}">
                <a16:creationId xmlns="" xmlns:a16="http://schemas.microsoft.com/office/drawing/2014/main" id="{8080D306-CEF3-4A43-8F24-F257A9042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03374-5516-4744-8EA8-879A13A6F92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421CA35E-C4CB-49C5-A56F-F8C2F0C10807}"/>
              </a:ext>
            </a:extLst>
          </p:cNvPr>
          <p:cNvSpPr txBox="1">
            <a:spLocks/>
          </p:cNvSpPr>
          <p:nvPr/>
        </p:nvSpPr>
        <p:spPr bwMode="auto">
          <a:xfrm>
            <a:off x="953037" y="1339404"/>
            <a:ext cx="8010660" cy="4752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642" tIns="51318" rIns="102642" bIns="51318" numCol="1" anchor="ctr" anchorCtr="0" compatLnSpc="1">
            <a:prstTxWarp prst="textNoShape">
              <a:avLst/>
            </a:prstTxWarp>
          </a:bodyPr>
          <a:lstStyle>
            <a:lvl1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005AA9"/>
                </a:solidFill>
                <a:latin typeface="Century Schoolbook" panose="02040604050505020304" pitchFamily="18" charset="0"/>
                <a:ea typeface="+mj-ea"/>
                <a:cs typeface="+mj-cs"/>
              </a:defRPr>
            </a:lvl1pPr>
            <a:lvl2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5pPr>
            <a:lvl6pPr marL="414680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6pPr>
            <a:lvl7pPr marL="82936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7pPr>
            <a:lvl8pPr marL="1244041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8pPr>
            <a:lvl9pPr marL="1658722" algn="l" defTabSz="1169168" rtl="0" eaLnBrk="1" fontAlgn="base" hangingPunct="1">
              <a:lnSpc>
                <a:spcPts val="5896"/>
              </a:lnSpc>
              <a:spcBef>
                <a:spcPct val="0"/>
              </a:spcBef>
              <a:spcAft>
                <a:spcPct val="0"/>
              </a:spcAft>
              <a:defRPr sz="4716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200" b="0" dirty="0" smtClean="0"/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 smtClean="0"/>
              <a:t>Определение </a:t>
            </a:r>
            <a:r>
              <a:rPr lang="ru-RU" sz="2200" dirty="0"/>
              <a:t>Судебной коллегии по экономическим спорам Верховного Суда РФ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от </a:t>
            </a:r>
            <a:r>
              <a:rPr lang="ru-RU" sz="2200" dirty="0"/>
              <a:t>19.12.2018 </a:t>
            </a:r>
            <a:r>
              <a:rPr lang="ru-RU" sz="2200" dirty="0" smtClean="0"/>
              <a:t>№ </a:t>
            </a:r>
            <a:r>
              <a:rPr lang="ru-RU" sz="2200" dirty="0"/>
              <a:t>304-КГ18-13502 </a:t>
            </a:r>
            <a:r>
              <a:rPr lang="ru-RU" sz="2200" dirty="0" smtClean="0"/>
              <a:t>по </a:t>
            </a:r>
            <a:r>
              <a:rPr lang="ru-RU" sz="2200" dirty="0"/>
              <a:t>делу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№ А03-4655/2017</a:t>
            </a:r>
            <a:endParaRPr lang="ru-RU" sz="2200" dirty="0"/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/>
              <a:t>Определение Судебной коллегии по экономическим спорам Верховного Суда РФ от 05.02.2019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№ </a:t>
            </a:r>
            <a:r>
              <a:rPr lang="ru-RU" sz="2200" dirty="0"/>
              <a:t>309-КГ18-14683 по делу № </a:t>
            </a:r>
            <a:r>
              <a:rPr lang="ru-RU" sz="2200" dirty="0" smtClean="0"/>
              <a:t>А76-5261/2017</a:t>
            </a:r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/>
              <a:t>Определение Верховного Суда РФ от 27.03.2017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№ </a:t>
            </a:r>
            <a:r>
              <a:rPr lang="ru-RU" sz="2200" dirty="0"/>
              <a:t>305-КГ17-1781 по делу № А40-130183/2016 </a:t>
            </a:r>
            <a:endParaRPr lang="ru-RU" sz="2200" dirty="0" smtClean="0"/>
          </a:p>
          <a:p>
            <a:pPr marL="342900" indent="-3429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/>
              <a:t>Постановление Арбитражного суда Московского округа от 06.07.2018 №</a:t>
            </a:r>
            <a:r>
              <a:rPr lang="ru-RU" sz="2200" dirty="0" smtClean="0"/>
              <a:t> </a:t>
            </a:r>
            <a:r>
              <a:rPr lang="ru-RU" sz="2200" dirty="0"/>
              <a:t>Ф05-9403/2018 по делу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№ </a:t>
            </a:r>
            <a:r>
              <a:rPr lang="ru-RU" sz="2200" dirty="0"/>
              <a:t>А40-171200/2017, Определением Верховного Суда РФ от 31.10.2018 №</a:t>
            </a:r>
            <a:r>
              <a:rPr lang="ru-RU" sz="2200" dirty="0" smtClean="0"/>
              <a:t> </a:t>
            </a:r>
            <a:r>
              <a:rPr lang="ru-RU" sz="2200" dirty="0"/>
              <a:t>305-КГ18-17276 отказано в передаче дела №</a:t>
            </a:r>
            <a:r>
              <a:rPr lang="ru-RU" sz="2200" dirty="0" smtClean="0"/>
              <a:t> </a:t>
            </a:r>
            <a:r>
              <a:rPr lang="ru-RU" sz="2200" dirty="0"/>
              <a:t>А40-171200/2017</a:t>
            </a:r>
          </a:p>
          <a:p>
            <a:pPr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400" b="0" dirty="0" smtClean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087983"/>
      </p:ext>
    </p:extLst>
  </p:cSld>
  <p:clrMapOvr>
    <a:masterClrMapping/>
  </p:clrMapOvr>
</p:sld>
</file>

<file path=ppt/theme/theme1.xml><?xml version="1.0" encoding="utf-8"?>
<a:theme xmlns:a="http://schemas.openxmlformats.org/drawingml/2006/main" name="ИФН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ИФНС" id="{88AFF0F0-F924-47AE-BFFA-0664032D91F7}" vid="{4CD2A5DF-FFE0-4247-9D3F-6F6AD2F4F70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ИФНС</Template>
  <TotalTime>1100</TotalTime>
  <Words>59</Words>
  <Application>Microsoft Office PowerPoint</Application>
  <PresentationFormat>Лист A4 (210x297 мм)</PresentationFormat>
  <Paragraphs>20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ИФНС</vt:lpstr>
      <vt:lpstr>О практике применения санкций за нарушение законодательства о налогах и сборах</vt:lpstr>
      <vt:lpstr>Принципы налоговойответственности</vt:lpstr>
      <vt:lpstr>Судебные акты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работы</dc:title>
  <dc:creator>Hvfnbstw</dc:creator>
  <cp:lastModifiedBy>9973-01-072</cp:lastModifiedBy>
  <cp:revision>68</cp:revision>
  <dcterms:created xsi:type="dcterms:W3CDTF">2019-11-02T16:41:01Z</dcterms:created>
  <dcterms:modified xsi:type="dcterms:W3CDTF">2019-11-14T06:21:47Z</dcterms:modified>
</cp:coreProperties>
</file>